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81" r:id="rId4"/>
    <p:sldId id="303" r:id="rId5"/>
    <p:sldId id="304" r:id="rId6"/>
    <p:sldId id="305" r:id="rId7"/>
    <p:sldId id="306" r:id="rId8"/>
    <p:sldId id="307" r:id="rId9"/>
    <p:sldId id="308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8" autoAdjust="0"/>
    <p:restoredTop sz="87670" autoAdjust="0"/>
  </p:normalViewPr>
  <p:slideViewPr>
    <p:cSldViewPr snapToGrid="0">
      <p:cViewPr>
        <p:scale>
          <a:sx n="100" d="100"/>
          <a:sy n="100" d="100"/>
        </p:scale>
        <p:origin x="1374" y="360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FA4C-3F02-46AF-B39C-E0977B9A9694}" type="datetimeFigureOut">
              <a:rPr lang="en-ID" smtClean="0"/>
              <a:t>31/01/2025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6FE7-E190-42A5-9BCE-81B6336276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52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14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67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799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106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C2D4-D9CC-FE1D-0AAD-B592776E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1D527-1B66-14EA-AF2E-225440797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D982-8765-8B6A-0A7E-E5CEE886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C7FC-7C6B-703B-81C3-D0BC85BD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3140-2CDE-DEA2-CB0C-0BC1B1A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3DE-5E4B-1CBB-7E83-807B6F1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63D5-453B-DFA6-A95B-71368FAE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BD45-2A1E-684E-9445-0766E479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F8CB-8E57-297D-C4B6-447E9BE8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5D43-6E6F-4299-784C-5A58A9D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417B7-C4C7-8122-960E-C7225CCF8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46566-6713-1E02-4D4F-3D6B003A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1785-FCDA-0906-5BD4-039BBD2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ED4B-AB44-516B-1390-9F5930A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6A44-556F-1B59-1F93-12BC3DB3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DD85-694D-8C3E-4F9C-45DB22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539B-864C-0969-1B05-1F5F25DA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9723-727E-7078-847F-09AF5656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148B-8DB6-BB6D-EBCA-03C50E4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7653-3A22-45A1-8928-150113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6789-ADBC-6F59-61BF-F2E7B57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949F6-1FDB-7659-A3F4-6FA1442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9A20-408B-B2EC-9F61-27D9F7A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5BB-2182-E846-C856-A58B2FD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F84F-D92C-3041-D91C-6D15F7C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78F-9720-DBB3-D8CB-295BAB0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1CE7-569C-BC6C-146B-7377603AA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1BC91-532A-B785-BE26-A0452D4AC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194B-BB95-F0BB-55E6-B972766D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6D20-8830-1A85-2E0C-77830214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B76B-A884-074F-24B7-25888C0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FA0-79EB-A865-0500-90A7874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3700-80C1-7225-B2C4-28EFB7CA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94C9-61EE-8D5F-C15B-B1A1FD1CD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C4DCC-4B8A-63E7-6BE1-0D060074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011B-1ECC-887D-CDC7-5C8463D00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29CD-3A65-55B4-A1E9-5F06F6BA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41C4-86B7-06F0-581C-556B91AF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1AE2C-DD2F-1EA4-4644-F5F784E6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4F1-7792-88B8-0BBD-13FF113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4B24-640D-1446-6CCD-01A9BDF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041-2DC6-A05B-C600-D12A9B26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158A-F84D-E483-9EE1-5CFB0774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53A0E-B503-1EBD-9C5D-B425133E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97D0-FF9E-0A63-E8A6-A9AA91E3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18AD1-106D-4960-70D0-59D9265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CB3-ADCA-CD17-F74E-5683119C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F5AE-D888-BDB3-BD8C-C3BED36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F72E-A2AC-83CA-5802-6644150B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C5CE-3D4C-C12F-E28E-CDC1E06D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AB67-21FC-2111-64C9-E44DF0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9D5C-641C-9EA0-A662-4B5F847A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EEC5-F5EC-7B25-685C-A363F0A4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810CF-DB4C-BD7A-B366-9FD1EC06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6EB5A-2D70-36EB-BF50-DD46831E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C5A-25D6-E5B2-F185-A33C5AD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AF8D-D8D8-B8FB-222A-6128493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55C5-CC6C-F872-3233-5654C50E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725D-D59E-E3C6-5FCA-F2DF74E8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515-7601-7FD2-7E71-4CE9815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9285-19A5-EFEE-A509-1DD9BA2C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1F5-D4EF-8FFC-C742-56C42DE56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52CE-5012-9E12-9391-1D04498A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27D5-120F-6548-620B-548A515A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Sulawesi Stress Inversion</a:t>
            </a:r>
          </a:p>
        </p:txBody>
      </p:sp>
    </p:spTree>
    <p:extLst>
      <p:ext uri="{BB962C8B-B14F-4D97-AF65-F5344CB8AC3E}">
        <p14:creationId xmlns:p14="http://schemas.microsoft.com/office/powerpoint/2010/main" val="198964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2DF22EB8-8375-602E-9A8F-A94A3CADD5C6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34BB9F-0A64-D873-317F-E2042E70EC71}"/>
              </a:ext>
            </a:extLst>
          </p:cNvPr>
          <p:cNvGrpSpPr/>
          <p:nvPr/>
        </p:nvGrpSpPr>
        <p:grpSpPr>
          <a:xfrm>
            <a:off x="0" y="1135017"/>
            <a:ext cx="5519313" cy="5488598"/>
            <a:chOff x="83279" y="1074057"/>
            <a:chExt cx="5519313" cy="54885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3DF631-23DE-68B8-A209-5D357FA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2936" y="1074057"/>
              <a:ext cx="4320000" cy="408457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B1C0E6-A087-3006-88AF-EBFA4D3FADE2}"/>
                </a:ext>
              </a:extLst>
            </p:cNvPr>
            <p:cNvGrpSpPr/>
            <p:nvPr/>
          </p:nvGrpSpPr>
          <p:grpSpPr>
            <a:xfrm>
              <a:off x="83279" y="5158628"/>
              <a:ext cx="5519313" cy="1404027"/>
              <a:chOff x="62324" y="5357163"/>
              <a:chExt cx="5519313" cy="140402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3B8B0C1-D04E-6A4B-E844-62B15CFAD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24" y="5359440"/>
                <a:ext cx="1840112" cy="138953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E62993D-97BA-A4A1-024B-79C0D35E1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2437" y="5359440"/>
                <a:ext cx="1839600" cy="14017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CBAE7D4-C52E-B617-F22F-9491CAD84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2037" y="5357163"/>
                <a:ext cx="1839600" cy="1389150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63D3FD-EA8B-E5FA-CAF7-18FF85EED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91405"/>
              </p:ext>
            </p:extLst>
          </p:nvPr>
        </p:nvGraphicFramePr>
        <p:xfrm>
          <a:off x="5648312" y="1540320"/>
          <a:ext cx="6450144" cy="450759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1">
                  <a:extLst>
                    <a:ext uri="{9D8B030D-6E8A-4147-A177-3AD203B41FA5}">
                      <a16:colId xmlns:a16="http://schemas.microsoft.com/office/drawing/2014/main" val="675500500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3394270192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466869431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2711083911"/>
                    </a:ext>
                  </a:extLst>
                </a:gridCol>
                <a:gridCol w="1103025">
                  <a:extLst>
                    <a:ext uri="{9D8B030D-6E8A-4147-A177-3AD203B41FA5}">
                      <a16:colId xmlns:a16="http://schemas.microsoft.com/office/drawing/2014/main" val="1846790357"/>
                    </a:ext>
                  </a:extLst>
                </a:gridCol>
                <a:gridCol w="736971">
                  <a:extLst>
                    <a:ext uri="{9D8B030D-6E8A-4147-A177-3AD203B41FA5}">
                      <a16:colId xmlns:a16="http://schemas.microsoft.com/office/drawing/2014/main" val="4258726281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4046535002"/>
                    </a:ext>
                  </a:extLst>
                </a:gridCol>
              </a:tblGrid>
              <a:tr h="674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146569"/>
                  </a:ext>
                </a:extLst>
              </a:tr>
              <a:tr h="2896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Northern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356/22 ±  09/11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255/29 ±  20/28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156/51 ±  58/27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0.786 ± 0.181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173406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(81)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350/32 ±  11/10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241/23 ±  26/22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137/44 ±  37/22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0.826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352 ± 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42958723"/>
                  </a:ext>
                </a:extLst>
              </a:tr>
              <a:tr h="3579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352/30 ±  11/11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245/23 ±  28/22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142/46 ±  42/24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0.795 ± 0.160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354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29040495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(47)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351/47 ±  16/08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083/05 ±  19/05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174/43 ±  22/08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0.705 ± 0.210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356 ± 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422013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353/47 ±  14/08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265/07 ±  19/06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178/43 ±  22/07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0.745 ± 0.205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349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87972363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299/32 ±  10/11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059/41 ±  18/11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183/33 ±  07/10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0.617 ± 0.163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290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4062719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(62)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289/15 ±  06/15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121/74 ±  73/14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019/04 ±  05/04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0.308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 ± 06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1.72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174444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8 (44)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288/40 ±  09/38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106/47 ±  52/36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013/05 ±  05/05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0.177 ± 0.138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1.89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14658174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9 (16)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289/43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123/44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204/08 ±  15/08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0.365 ± 0.275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301 ± 75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0.98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86847949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 (24)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120/13 ±  11/12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206/35 ±  28/32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357/49 ±  74/33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0.731 ± 0.235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 ± 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9152981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 (53)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111/14 ±  08/13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283/64 ±  84/20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024/22 ±  14/22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0.788 ± 0.146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14202858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306/09 ±  15/09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215/29 ±  19/28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040/60 ±  70/27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0.744 ± 0.212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 ± 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1800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AE75B8B-7B2D-AA38-6DF3-14609FF9B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929" y="3728254"/>
            <a:ext cx="1198767" cy="1457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536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4A6A-1062-8696-EECF-EF8D2DC2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F2AB431F-8A1E-D99A-358C-BE549430AD57}"/>
              </a:ext>
            </a:extLst>
          </p:cNvPr>
          <p:cNvSpPr txBox="1">
            <a:spLocks/>
          </p:cNvSpPr>
          <p:nvPr/>
        </p:nvSpPr>
        <p:spPr>
          <a:xfrm>
            <a:off x="5050709" y="836822"/>
            <a:ext cx="2090582" cy="30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70EAB0F-EA8D-1E51-6258-FB361A648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92918"/>
              </p:ext>
            </p:extLst>
          </p:nvPr>
        </p:nvGraphicFramePr>
        <p:xfrm>
          <a:off x="5130152" y="2546292"/>
          <a:ext cx="6450145" cy="219025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2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103027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36974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35684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356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29344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Southern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29873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243/14 ±  15/14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146/67 ±  62/15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329/18 ±  10/15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0.433 ± 0.193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242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138933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(22)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081/37 ±  17/22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211/44 ±  25/18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333/23 ±  09/07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0.451 ± 0.309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56628184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074/26 ±  13/18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204/53 ±  36/13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335/21 ±  09/07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0.423 ± 0.296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96262219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072/29 ±  15/21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194/47 ±  41/15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330/24 ±  10/11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0.550 ± 0.316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066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1.46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81897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3E561BB-B0E7-1DEE-284F-3463724CBA9A}"/>
              </a:ext>
            </a:extLst>
          </p:cNvPr>
          <p:cNvGrpSpPr/>
          <p:nvPr/>
        </p:nvGrpSpPr>
        <p:grpSpPr>
          <a:xfrm>
            <a:off x="651266" y="1354293"/>
            <a:ext cx="4399443" cy="4574256"/>
            <a:chOff x="651266" y="1141872"/>
            <a:chExt cx="4399443" cy="45742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0095B6-013F-9391-D210-5BC8C8287C0C}"/>
                </a:ext>
              </a:extLst>
            </p:cNvPr>
            <p:cNvGrpSpPr/>
            <p:nvPr/>
          </p:nvGrpSpPr>
          <p:grpSpPr>
            <a:xfrm>
              <a:off x="730709" y="1566713"/>
              <a:ext cx="4320000" cy="4149415"/>
              <a:chOff x="1090784" y="2085000"/>
              <a:chExt cx="4320000" cy="41494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73A7D0B-7B4F-80D0-A434-EFE666819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90784" y="2085000"/>
                <a:ext cx="4320000" cy="2688000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8A0F8F5-D23C-D7EF-B1CE-6D277AC81BCF}"/>
                  </a:ext>
                </a:extLst>
              </p:cNvPr>
              <p:cNvGrpSpPr/>
              <p:nvPr/>
            </p:nvGrpSpPr>
            <p:grpSpPr>
              <a:xfrm>
                <a:off x="1411184" y="4845265"/>
                <a:ext cx="3679200" cy="1389150"/>
                <a:chOff x="6705600" y="1817991"/>
                <a:chExt cx="3679200" cy="138915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7B7148-F103-7743-8B69-29C0703B06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45200" y="1817991"/>
                  <a:ext cx="1839600" cy="138915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F289AE8-D355-CE02-FC08-EDE3141F6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05600" y="1817991"/>
                  <a:ext cx="1839600" cy="138915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F5E0AC-2A89-E04D-7FD7-7D0DCA72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266" y="1141872"/>
              <a:ext cx="1198767" cy="1457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6318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94DE9-81A4-A738-23AB-8E4AAA0FB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BB02538B-0D24-0FC0-D278-9D70431FC451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Laut Maluku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D9EFC5-04D3-D12B-1EC1-5C4A900591C4}"/>
              </a:ext>
            </a:extLst>
          </p:cNvPr>
          <p:cNvGrpSpPr/>
          <p:nvPr/>
        </p:nvGrpSpPr>
        <p:grpSpPr>
          <a:xfrm>
            <a:off x="810750" y="1034284"/>
            <a:ext cx="3733198" cy="5481450"/>
            <a:chOff x="727621" y="780013"/>
            <a:chExt cx="3733198" cy="54814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1011BB7-AB8A-C88F-E622-C567882BF45E}"/>
                </a:ext>
              </a:extLst>
            </p:cNvPr>
            <p:cNvGrpSpPr/>
            <p:nvPr/>
          </p:nvGrpSpPr>
          <p:grpSpPr>
            <a:xfrm>
              <a:off x="754620" y="4866013"/>
              <a:ext cx="3679200" cy="1395450"/>
              <a:chOff x="6124503" y="1586213"/>
              <a:chExt cx="3679200" cy="139545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D1E68A9-F4A1-A9CB-941C-1E0AB46D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4503" y="1586213"/>
                <a:ext cx="1839600" cy="13680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6A96C6F-3FCB-AFD5-BF2D-337A35454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4103" y="1586213"/>
                <a:ext cx="1839600" cy="139545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3ACAD0-6D21-23E6-EC6E-BFF76DBAE11F}"/>
                </a:ext>
              </a:extLst>
            </p:cNvPr>
            <p:cNvGrpSpPr/>
            <p:nvPr/>
          </p:nvGrpSpPr>
          <p:grpSpPr>
            <a:xfrm>
              <a:off x="727621" y="780013"/>
              <a:ext cx="3733198" cy="4086000"/>
              <a:chOff x="721445" y="1290553"/>
              <a:chExt cx="3733198" cy="4086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42A7102-0AC1-F9C1-F087-2865F73EE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3" t="128" r="49725" b="41386"/>
              <a:stretch/>
            </p:blipFill>
            <p:spPr>
              <a:xfrm>
                <a:off x="721445" y="1290553"/>
                <a:ext cx="3733198" cy="4086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64FF0E7-7313-8596-1BD9-5E552B6B0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/>
              <a:stretch/>
            </p:blipFill>
            <p:spPr>
              <a:xfrm>
                <a:off x="1072796" y="1558830"/>
                <a:ext cx="2138883" cy="554174"/>
              </a:xfrm>
              <a:prstGeom prst="rect">
                <a:avLst/>
              </a:prstGeom>
            </p:spPr>
          </p:pic>
        </p:grp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B287CC2-ED99-9828-1D9C-4266E9768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68117"/>
              </p:ext>
            </p:extLst>
          </p:nvPr>
        </p:nvGraphicFramePr>
        <p:xfrm>
          <a:off x="5147696" y="2399378"/>
          <a:ext cx="6432601" cy="306508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3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34968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34228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951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30453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Maluku Sea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645214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(638)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108/03 ±  02/02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018/05 ±  02/04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230/84 ±  28/04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0.809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 ± 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87671969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(93)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135/17 ±  09/10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044/09 ±  10/09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300/70 ±  37/11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0.603 ± 0.234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097 ± 51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97718749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111/04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291/86 ±  51/02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0.765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58002506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(742)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110/03 ±  03/02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200/02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291/86 ±  51/02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0.759 ± 0.047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256667478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(30)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249/38 ±  21/11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347/20 ±  30/20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082/45 ±  59/15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0.857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253 ± 22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576867896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(32)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251/44 ±  20/12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000/18 ±  44/18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095/34 ±  56/20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0.854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 ± 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135680930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(28)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244/37 ±  17/07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346/25 ±  35/25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072/39 ±  65/16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0.852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 ± 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931215"/>
                  </a:ext>
                </a:extLst>
              </a:tr>
              <a:tr h="24735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39130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3178E1F3-5B45-657E-1556-A77EF1E63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61" y="3543266"/>
            <a:ext cx="1199365" cy="14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653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0362-7954-2924-62CE-1D89613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079F1D6D-2811-3533-F8D1-B3D4B7DFCEFF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Sula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DAD716-D394-D3A2-B906-2021281A18CE}"/>
              </a:ext>
            </a:extLst>
          </p:cNvPr>
          <p:cNvGrpSpPr/>
          <p:nvPr/>
        </p:nvGrpSpPr>
        <p:grpSpPr>
          <a:xfrm>
            <a:off x="517349" y="1962590"/>
            <a:ext cx="4320000" cy="3789893"/>
            <a:chOff x="538620" y="1620684"/>
            <a:chExt cx="4320000" cy="378989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535F8C-E700-F848-3395-17FC42B0365F}"/>
                </a:ext>
              </a:extLst>
            </p:cNvPr>
            <p:cNvGrpSpPr/>
            <p:nvPr/>
          </p:nvGrpSpPr>
          <p:grpSpPr>
            <a:xfrm>
              <a:off x="538620" y="1620684"/>
              <a:ext cx="4320000" cy="2250833"/>
              <a:chOff x="1174725" y="1344210"/>
              <a:chExt cx="4320000" cy="225083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A4897C-2696-6722-786B-0B340F87C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" t="58803" r="50402" b="14218"/>
              <a:stretch/>
            </p:blipFill>
            <p:spPr>
              <a:xfrm>
                <a:off x="1174725" y="1344210"/>
                <a:ext cx="4320000" cy="225083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9ECC6D0-0B23-F73E-A4A8-047BD6096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 b="556"/>
              <a:stretch/>
            </p:blipFill>
            <p:spPr>
              <a:xfrm>
                <a:off x="3135010" y="2883270"/>
                <a:ext cx="2104696" cy="54573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E5D40C-0F28-8B19-25FB-2515A2FD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820" y="4011977"/>
              <a:ext cx="1839600" cy="13986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C70F50-BD94-D4F2-8D40-068467BAA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16388"/>
              </p:ext>
            </p:extLst>
          </p:nvPr>
        </p:nvGraphicFramePr>
        <p:xfrm>
          <a:off x="5147696" y="3026633"/>
          <a:ext cx="6432600" cy="14957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4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4970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4230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527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9781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>
                          <a:effectLst/>
                        </a:rPr>
                        <a:t>Sula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66927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047/16 ±  24/15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305/42 ±  69/36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149/41 ±  39/38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0.621 ± 0.339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 ± 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0472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0F5D8B5-690A-FE50-F414-970EE96CD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68" y="2895883"/>
            <a:ext cx="1199365" cy="14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065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EFF7-ED17-A711-E385-F525CAE8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333AC73D-3CC1-8367-88EE-6CB3D42E7928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Barat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ABA9D0-48D5-AD31-EB26-1C2431FFABA8}"/>
              </a:ext>
            </a:extLst>
          </p:cNvPr>
          <p:cNvGrpSpPr/>
          <p:nvPr/>
        </p:nvGrpSpPr>
        <p:grpSpPr>
          <a:xfrm>
            <a:off x="1228962" y="1499712"/>
            <a:ext cx="3369214" cy="4800346"/>
            <a:chOff x="992742" y="1448438"/>
            <a:chExt cx="3369214" cy="4800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E9CC6B-34AB-9011-78B9-00E598F63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7549" y="4859634"/>
              <a:ext cx="1839600" cy="13891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2EBDE30-C12C-4960-40FF-8479E8B540F6}"/>
                </a:ext>
              </a:extLst>
            </p:cNvPr>
            <p:cNvGrpSpPr/>
            <p:nvPr/>
          </p:nvGrpSpPr>
          <p:grpSpPr>
            <a:xfrm>
              <a:off x="992742" y="1448438"/>
              <a:ext cx="3369214" cy="3218978"/>
              <a:chOff x="566956" y="1671074"/>
              <a:chExt cx="3369214" cy="321897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85B1DC1-95AF-9E1C-8D8B-F52A04171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41" t="3331" r="560" b="46466"/>
              <a:stretch/>
            </p:blipFill>
            <p:spPr>
              <a:xfrm>
                <a:off x="566956" y="1671074"/>
                <a:ext cx="3369214" cy="321897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A8FAA9-6EEA-7CAF-64A4-7773EAD44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/>
              <a:stretch/>
            </p:blipFill>
            <p:spPr>
              <a:xfrm>
                <a:off x="1985310" y="1863292"/>
                <a:ext cx="1699044" cy="458489"/>
              </a:xfrm>
              <a:prstGeom prst="rect">
                <a:avLst/>
              </a:prstGeom>
            </p:spPr>
          </p:pic>
        </p:grp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7895AC2-CEF3-C147-3C99-D21F4D982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18094"/>
              </p:ext>
            </p:extLst>
          </p:nvPr>
        </p:nvGraphicFramePr>
        <p:xfrm>
          <a:off x="5147697" y="2546294"/>
          <a:ext cx="6432601" cy="197528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5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4970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4227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800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6527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Western </a:t>
                      </a:r>
                      <a:r>
                        <a:rPr lang="en-ID" sz="1200" b="1" kern="0" dirty="0" err="1">
                          <a:effectLst/>
                        </a:rPr>
                        <a:t>Sangihe</a:t>
                      </a:r>
                      <a:r>
                        <a:rPr lang="en-ID" sz="1200" b="1" kern="0" dirty="0">
                          <a:effectLst/>
                        </a:rPr>
                        <a:t>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225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256/08 ±  42/08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166/23 ±  41/23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018/66 ±  81/22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0.526 ± 0.355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254 ± 43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2.41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4939267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193/16 ±  73/15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0.442 ± 0.333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2.68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29593999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193/16 ±  73/15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0.442 ± 0.333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2.68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40746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7A56C67D-99EA-FE19-16A5-8068607E2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02" y="3357526"/>
            <a:ext cx="1198767" cy="1457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06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565B-9235-00ED-CEC5-13276BB5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5E582228-2129-C47A-E172-B6A530E397D2}"/>
              </a:ext>
            </a:extLst>
          </p:cNvPr>
          <p:cNvSpPr txBox="1">
            <a:spLocks/>
          </p:cNvSpPr>
          <p:nvPr/>
        </p:nvSpPr>
        <p:spPr>
          <a:xfrm>
            <a:off x="4656000" y="836822"/>
            <a:ext cx="2880000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Nusa Tenggara Timur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2D46112-17EF-D9F2-A939-8E5C12AA4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621363"/>
              </p:ext>
            </p:extLst>
          </p:nvPr>
        </p:nvGraphicFramePr>
        <p:xfrm>
          <a:off x="5130152" y="2546292"/>
          <a:ext cx="6450146" cy="192486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2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3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6974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8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579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Nusa Tenggara Timur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4396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238/15 ±  20/14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136/66 ±  55/11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0.672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330 ± 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4506092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(33)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326/14 ±  16/09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233/15 ±  17/15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122/67 ±  44/13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0.618 ± 0.211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328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80763639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(37)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333/09 ±  14/09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242/16 ±  15/15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101/70 ±  49/13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0.649 ± 0.210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 ± 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974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BE898-2DAF-AE84-668F-5075A65487EA}"/>
              </a:ext>
            </a:extLst>
          </p:cNvPr>
          <p:cNvGrpSpPr/>
          <p:nvPr/>
        </p:nvGrpSpPr>
        <p:grpSpPr>
          <a:xfrm>
            <a:off x="475356" y="1745516"/>
            <a:ext cx="4329272" cy="4699475"/>
            <a:chOff x="505836" y="1576232"/>
            <a:chExt cx="4329272" cy="46994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69A139-CB1A-879A-3506-969A66DD9721}"/>
                </a:ext>
              </a:extLst>
            </p:cNvPr>
            <p:cNvGrpSpPr/>
            <p:nvPr/>
          </p:nvGrpSpPr>
          <p:grpSpPr>
            <a:xfrm>
              <a:off x="515108" y="1707214"/>
              <a:ext cx="4320000" cy="4568493"/>
              <a:chOff x="499381" y="1558830"/>
              <a:chExt cx="4320000" cy="456849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7B53500-F78D-6527-764B-FA10181EC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9581" y="4738173"/>
                <a:ext cx="1839600" cy="138915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ACC4484-2EF8-42C8-7F51-6579CDA475F3}"/>
                  </a:ext>
                </a:extLst>
              </p:cNvPr>
              <p:cNvGrpSpPr/>
              <p:nvPr/>
            </p:nvGrpSpPr>
            <p:grpSpPr>
              <a:xfrm>
                <a:off x="499381" y="1558830"/>
                <a:ext cx="4320000" cy="3151910"/>
                <a:chOff x="499381" y="1558830"/>
                <a:chExt cx="4320000" cy="315191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24ED3137-88F9-BFF0-9698-3714149EE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356" t="58244" r="609" b="3636"/>
                <a:stretch/>
              </p:blipFill>
              <p:spPr>
                <a:xfrm>
                  <a:off x="499381" y="1558830"/>
                  <a:ext cx="4320000" cy="315191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CFADD93-C830-1453-B5B6-A13A229ED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63" t="85801" r="49976" b="831"/>
                <a:stretch/>
              </p:blipFill>
              <p:spPr>
                <a:xfrm>
                  <a:off x="2878371" y="1662774"/>
                  <a:ext cx="1628488" cy="4137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6E93B9-5892-B117-F971-A9172F2EF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836" y="1576232"/>
              <a:ext cx="1198767" cy="1457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0054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CEB2B7-5C52-B50D-EE12-3552B223D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34" y="639192"/>
            <a:ext cx="4742690" cy="61200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77595BA-85D9-7B5B-5A3A-E45042CA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Focal Mechanism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889E-370D-5DFB-8F81-841D9C41583E}"/>
              </a:ext>
            </a:extLst>
          </p:cNvPr>
          <p:cNvSpPr txBox="1">
            <a:spLocks/>
          </p:cNvSpPr>
          <p:nvPr/>
        </p:nvSpPr>
        <p:spPr>
          <a:xfrm>
            <a:off x="6640585" y="3185522"/>
            <a:ext cx="4111235" cy="11578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showing the distribution of 1390 focal mechanisms data, with 4.0 &lt; Mw &lt; 7.0 and depth ≤ 50 km from April 1967 until September 2022. The surface fault traces around Sulawesi Island were obtained from. The red box indicates the major city with highly dense population.</a:t>
            </a:r>
            <a:endParaRPr lang="en-US"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B0EE147-D32D-A703-7924-40C630DA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F2F5D52-193C-91F1-1D73-B5E2CFEABBD4}"/>
              </a:ext>
            </a:extLst>
          </p:cNvPr>
          <p:cNvSpPr txBox="1">
            <a:spLocks/>
          </p:cNvSpPr>
          <p:nvPr/>
        </p:nvSpPr>
        <p:spPr>
          <a:xfrm>
            <a:off x="8727547" y="2552361"/>
            <a:ext cx="3256070" cy="1838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stress inversion process was performed using a modification of the STRESSINVERSE Algorithm (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Vavrycuk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2014) by adding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and Simpson's Index calculations.</a:t>
            </a:r>
          </a:p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Measurement uncertainty was calculated using the bootstrap resample method with 250 samples.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61C550-6DB6-BA45-591F-53D3447A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613"/>
            <a:ext cx="4797683" cy="39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67E30A-5F67-AD82-8C8F-7A6A93363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83" y="963027"/>
            <a:ext cx="3929864" cy="54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DD1B-B62D-742A-BF68-824951308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F24F606-ECE4-F544-7019-ECC20645480E}"/>
              </a:ext>
            </a:extLst>
          </p:cNvPr>
          <p:cNvGrpSpPr/>
          <p:nvPr/>
        </p:nvGrpSpPr>
        <p:grpSpPr>
          <a:xfrm>
            <a:off x="151153" y="1216579"/>
            <a:ext cx="5220000" cy="5191210"/>
            <a:chOff x="151153" y="1216579"/>
            <a:chExt cx="5220000" cy="51912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06F37F-F091-AD89-E8A9-53FAD76B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" r="4722"/>
            <a:stretch/>
          </p:blipFill>
          <p:spPr>
            <a:xfrm>
              <a:off x="151153" y="1216579"/>
              <a:ext cx="5220000" cy="51912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D582B4-80E7-92D8-F3E6-17358AB0317A}"/>
                </a:ext>
              </a:extLst>
            </p:cNvPr>
            <p:cNvSpPr txBox="1"/>
            <p:nvPr/>
          </p:nvSpPr>
          <p:spPr>
            <a:xfrm>
              <a:off x="4084872" y="1585963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A71DE8-710C-1C59-A5FB-36B8032294BA}"/>
                </a:ext>
              </a:extLst>
            </p:cNvPr>
            <p:cNvSpPr txBox="1"/>
            <p:nvPr/>
          </p:nvSpPr>
          <p:spPr>
            <a:xfrm>
              <a:off x="3119263" y="1601203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83EED9-1265-7F35-A240-80CBCAB93D40}"/>
                </a:ext>
              </a:extLst>
            </p:cNvPr>
            <p:cNvSpPr txBox="1"/>
            <p:nvPr/>
          </p:nvSpPr>
          <p:spPr>
            <a:xfrm>
              <a:off x="2212072" y="158504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1BC6B7-9608-3A9B-FC70-D64C386A4918}"/>
                </a:ext>
              </a:extLst>
            </p:cNvPr>
            <p:cNvSpPr txBox="1"/>
            <p:nvPr/>
          </p:nvSpPr>
          <p:spPr>
            <a:xfrm>
              <a:off x="1246463" y="1614599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474BB-BF9A-6E52-570A-B5B723BB0778}"/>
                </a:ext>
              </a:extLst>
            </p:cNvPr>
            <p:cNvSpPr txBox="1"/>
            <p:nvPr/>
          </p:nvSpPr>
          <p:spPr>
            <a:xfrm>
              <a:off x="527618" y="2309781"/>
              <a:ext cx="3206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6C44A-9BC1-8E5E-8778-BBE568078D71}"/>
                </a:ext>
              </a:extLst>
            </p:cNvPr>
            <p:cNvSpPr txBox="1"/>
            <p:nvPr/>
          </p:nvSpPr>
          <p:spPr>
            <a:xfrm>
              <a:off x="552817" y="3052246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49CD9-499C-A093-BBA1-C0E6013A9B77}"/>
                </a:ext>
              </a:extLst>
            </p:cNvPr>
            <p:cNvSpPr txBox="1"/>
            <p:nvPr/>
          </p:nvSpPr>
          <p:spPr>
            <a:xfrm>
              <a:off x="552817" y="3812184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07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931DD8-DF80-84B3-EEEB-987D74A32F3F}"/>
                </a:ext>
              </a:extLst>
            </p:cNvPr>
            <p:cNvSpPr txBox="1"/>
            <p:nvPr/>
          </p:nvSpPr>
          <p:spPr>
            <a:xfrm>
              <a:off x="552817" y="4543362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08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EE47B-CA4B-E883-1FE4-A72879101EFC}"/>
                </a:ext>
              </a:extLst>
            </p:cNvPr>
            <p:cNvSpPr txBox="1"/>
            <p:nvPr/>
          </p:nvSpPr>
          <p:spPr>
            <a:xfrm>
              <a:off x="2958927" y="512817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09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8777FA-1AEF-A11E-C549-612E0D2C099F}"/>
                </a:ext>
              </a:extLst>
            </p:cNvPr>
            <p:cNvSpPr txBox="1"/>
            <p:nvPr/>
          </p:nvSpPr>
          <p:spPr>
            <a:xfrm>
              <a:off x="3717443" y="5128178"/>
              <a:ext cx="3206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36062F-F356-7855-EE5E-728A8926DC52}"/>
                </a:ext>
              </a:extLst>
            </p:cNvPr>
            <p:cNvSpPr txBox="1"/>
            <p:nvPr/>
          </p:nvSpPr>
          <p:spPr>
            <a:xfrm>
              <a:off x="4562842" y="412588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93E9AD-661F-0016-B211-055527E012DE}"/>
                </a:ext>
              </a:extLst>
            </p:cNvPr>
            <p:cNvSpPr txBox="1"/>
            <p:nvPr/>
          </p:nvSpPr>
          <p:spPr>
            <a:xfrm>
              <a:off x="4562842" y="338293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4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22C50DE3-33B3-41A7-6E46-D6B9977496F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FE9987D-3479-0560-4A50-E1506ABB3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1161" y="1564025"/>
            <a:ext cx="6692702" cy="4570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E39D18-7E62-DE90-4122-D699A0117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6" y="5219384"/>
            <a:ext cx="1321796" cy="16068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226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82A9-22DB-56DE-FA15-D4CB80F27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4213396-0DB6-B83D-AD6A-A49514C762DB}"/>
              </a:ext>
            </a:extLst>
          </p:cNvPr>
          <p:cNvGrpSpPr/>
          <p:nvPr/>
        </p:nvGrpSpPr>
        <p:grpSpPr>
          <a:xfrm>
            <a:off x="1234619" y="1932620"/>
            <a:ext cx="5220000" cy="3544832"/>
            <a:chOff x="1234619" y="1932620"/>
            <a:chExt cx="5220000" cy="35448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67A2ED-D0AF-164B-4CDC-4118A868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6" r="1"/>
            <a:stretch/>
          </p:blipFill>
          <p:spPr>
            <a:xfrm>
              <a:off x="1234619" y="1932620"/>
              <a:ext cx="5220000" cy="35448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CD01FC-A9D9-8844-1CBD-F19768760DE3}"/>
                </a:ext>
              </a:extLst>
            </p:cNvPr>
            <p:cNvSpPr txBox="1"/>
            <p:nvPr/>
          </p:nvSpPr>
          <p:spPr>
            <a:xfrm>
              <a:off x="2234729" y="4182017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5FF49-B6EA-8BC8-D73F-4067F099DE21}"/>
                </a:ext>
              </a:extLst>
            </p:cNvPr>
            <p:cNvSpPr txBox="1"/>
            <p:nvPr/>
          </p:nvSpPr>
          <p:spPr>
            <a:xfrm>
              <a:off x="3097835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219D73-73FC-A154-91FC-9E1F2976A806}"/>
                </a:ext>
              </a:extLst>
            </p:cNvPr>
            <p:cNvSpPr txBox="1"/>
            <p:nvPr/>
          </p:nvSpPr>
          <p:spPr>
            <a:xfrm>
              <a:off x="4079719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937B4-D352-79C2-3FC6-43692260B966}"/>
                </a:ext>
              </a:extLst>
            </p:cNvPr>
            <p:cNvSpPr txBox="1"/>
            <p:nvPr/>
          </p:nvSpPr>
          <p:spPr>
            <a:xfrm>
              <a:off x="5077611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720D9F65-7836-34C1-9EA1-6F57D2B0AFC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7D036-E591-5100-4C2E-FC51AE85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23" y="2103670"/>
            <a:ext cx="3342695" cy="3065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F40A21-8456-80E8-D4CF-348985EA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15" y="2833655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875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8139-7573-6501-1030-6F623790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836E97-142F-6309-4EF8-CF4A4C945280}"/>
              </a:ext>
            </a:extLst>
          </p:cNvPr>
          <p:cNvSpPr txBox="1">
            <a:spLocks/>
          </p:cNvSpPr>
          <p:nvPr/>
        </p:nvSpPr>
        <p:spPr>
          <a:xfrm>
            <a:off x="5147696" y="787086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Maluku Sea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D4FA-4FE0-1B37-3DB7-B912632DE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685" r="49640" b="43581"/>
          <a:stretch/>
        </p:blipFill>
        <p:spPr>
          <a:xfrm>
            <a:off x="921377" y="1319420"/>
            <a:ext cx="4226319" cy="44878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1586D3-C8FE-E498-0FE7-E8DC98F75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86160" r="50206" b="227"/>
          <a:stretch/>
        </p:blipFill>
        <p:spPr>
          <a:xfrm>
            <a:off x="2075983" y="5923567"/>
            <a:ext cx="2158476" cy="574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2BE8-400D-0CC0-9565-CE8642707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61" y="2362330"/>
            <a:ext cx="6692702" cy="3047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8452A8-2D18-DDBE-8A8F-F19EEE512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4" y="4892546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F1A6FF-F1C1-21DB-6B4C-079FA97A1632}"/>
              </a:ext>
            </a:extLst>
          </p:cNvPr>
          <p:cNvSpPr txBox="1"/>
          <p:nvPr/>
        </p:nvSpPr>
        <p:spPr>
          <a:xfrm>
            <a:off x="1632952" y="254392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382C1-EF48-C9BF-00B3-1562CD22E0C6}"/>
              </a:ext>
            </a:extLst>
          </p:cNvPr>
          <p:cNvSpPr txBox="1"/>
          <p:nvPr/>
        </p:nvSpPr>
        <p:spPr>
          <a:xfrm>
            <a:off x="4074123" y="4090685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956FB-85C5-494F-4688-BA7A6B104080}"/>
              </a:ext>
            </a:extLst>
          </p:cNvPr>
          <p:cNvSpPr txBox="1"/>
          <p:nvPr/>
        </p:nvSpPr>
        <p:spPr>
          <a:xfrm>
            <a:off x="4074123" y="1793006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BE4FB-6647-D870-5461-2CBF04396A3C}"/>
              </a:ext>
            </a:extLst>
          </p:cNvPr>
          <p:cNvSpPr txBox="1"/>
          <p:nvPr/>
        </p:nvSpPr>
        <p:spPr>
          <a:xfrm>
            <a:off x="1622378" y="3373810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90222-9FF4-1993-903D-0FCD6540F728}"/>
              </a:ext>
            </a:extLst>
          </p:cNvPr>
          <p:cNvSpPr txBox="1"/>
          <p:nvPr/>
        </p:nvSpPr>
        <p:spPr>
          <a:xfrm>
            <a:off x="4074123" y="2585996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1903CA-9EE0-1913-8047-470A38EE38A4}"/>
              </a:ext>
            </a:extLst>
          </p:cNvPr>
          <p:cNvSpPr txBox="1"/>
          <p:nvPr/>
        </p:nvSpPr>
        <p:spPr>
          <a:xfrm>
            <a:off x="4074123" y="3279265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6B3E9-1CD1-A7BB-A1CD-7B32318EAFAD}"/>
              </a:ext>
            </a:extLst>
          </p:cNvPr>
          <p:cNvSpPr txBox="1"/>
          <p:nvPr/>
        </p:nvSpPr>
        <p:spPr>
          <a:xfrm>
            <a:off x="4074123" y="4910142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1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6D5BA-E13B-4989-6C0D-A910643E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0B92551D-5347-C68D-2E7E-C749D62C61D4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4CEE5-F24A-75AF-845B-3F1B03B2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56550" r="50523" b="13689"/>
          <a:stretch/>
        </p:blipFill>
        <p:spPr>
          <a:xfrm>
            <a:off x="2122571" y="2252456"/>
            <a:ext cx="5220000" cy="3076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34B74-13EB-8514-5C0F-F40E7E31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86180" r="50206" b="227"/>
          <a:stretch/>
        </p:blipFill>
        <p:spPr>
          <a:xfrm>
            <a:off x="3307097" y="5328796"/>
            <a:ext cx="2850948" cy="757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3E0D-D97C-F79F-528D-63A6236E1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18" y="3030777"/>
            <a:ext cx="1669960" cy="1519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F4ED09-321A-6F2F-AD58-CD3BFF388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260" y="3030777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23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BAEB-7635-22D6-3A84-FF8054F3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132EB-29F7-755D-AE86-2D726968D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0" t="1430" r="900" b="49301"/>
          <a:stretch/>
        </p:blipFill>
        <p:spPr>
          <a:xfrm>
            <a:off x="1235542" y="1505675"/>
            <a:ext cx="4512038" cy="4334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46A8767F-84CD-67AC-D5F8-C64892651A29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Area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9B412-F89D-E45F-8EBB-C5B3F61F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86376" r="50206" b="425"/>
          <a:stretch/>
        </p:blipFill>
        <p:spPr>
          <a:xfrm>
            <a:off x="2144057" y="5883970"/>
            <a:ext cx="2695008" cy="696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3CDC5-8C01-2385-AE59-098AF4602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10" y="3019446"/>
            <a:ext cx="5039148" cy="1528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5145A9-3E9C-F6CF-DE6A-19A0D338A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091" y="1823400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822635-C468-FF2B-65BD-23DF82597FFC}"/>
              </a:ext>
            </a:extLst>
          </p:cNvPr>
          <p:cNvSpPr txBox="1"/>
          <p:nvPr/>
        </p:nvSpPr>
        <p:spPr>
          <a:xfrm>
            <a:off x="3024660" y="2803394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0016F-E14A-A13B-04C3-3504E46F6DC4}"/>
              </a:ext>
            </a:extLst>
          </p:cNvPr>
          <p:cNvSpPr txBox="1"/>
          <p:nvPr/>
        </p:nvSpPr>
        <p:spPr>
          <a:xfrm>
            <a:off x="4467592" y="3300381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E4BB33-EB93-B67C-003D-1D1B2E1C75D7}"/>
              </a:ext>
            </a:extLst>
          </p:cNvPr>
          <p:cNvSpPr txBox="1"/>
          <p:nvPr/>
        </p:nvSpPr>
        <p:spPr>
          <a:xfrm>
            <a:off x="4541040" y="4830314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92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29A53-D6C3-7E2B-FABD-9C8E90DB5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1C7FD-0195-8728-13AB-FE278A2B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5" t="50930" b="1566"/>
          <a:stretch/>
        </p:blipFill>
        <p:spPr>
          <a:xfrm>
            <a:off x="1218345" y="1562420"/>
            <a:ext cx="4510800" cy="425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988469-2105-83C8-CCD1-9E1646C44512}"/>
              </a:ext>
            </a:extLst>
          </p:cNvPr>
          <p:cNvSpPr txBox="1">
            <a:spLocks/>
          </p:cNvSpPr>
          <p:nvPr/>
        </p:nvSpPr>
        <p:spPr>
          <a:xfrm>
            <a:off x="4417888" y="779308"/>
            <a:ext cx="3356224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Nusa Tenggara Timur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5152-53C5-F3C2-6908-5DE6EC529C5B}"/>
              </a:ext>
            </a:extLst>
          </p:cNvPr>
          <p:cNvSpPr txBox="1"/>
          <p:nvPr/>
        </p:nvSpPr>
        <p:spPr>
          <a:xfrm>
            <a:off x="2026440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3D95C-7669-B8C5-20CE-F00BA628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2225527" y="5875580"/>
            <a:ext cx="2458335" cy="656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96294-7197-EE68-6549-2B34DD07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11" y="3019446"/>
            <a:ext cx="5039147" cy="15285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CA5F88-49DA-4B75-3CEC-648498690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23" y="2980934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61916-92BE-9787-CC66-1E55647C33DA}"/>
              </a:ext>
            </a:extLst>
          </p:cNvPr>
          <p:cNvSpPr txBox="1"/>
          <p:nvPr/>
        </p:nvSpPr>
        <p:spPr>
          <a:xfrm>
            <a:off x="3155207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EEE612-38AC-F70F-768E-534E0A273D6F}"/>
              </a:ext>
            </a:extLst>
          </p:cNvPr>
          <p:cNvSpPr txBox="1"/>
          <p:nvPr/>
        </p:nvSpPr>
        <p:spPr>
          <a:xfrm>
            <a:off x="4383367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7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</TotalTime>
  <Words>994</Words>
  <Application>Microsoft Office PowerPoint</Application>
  <PresentationFormat>Widescreen</PresentationFormat>
  <Paragraphs>345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Sulawesi Stress Inversion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PROGRESS</dc:title>
  <dc:creator>Haidir Jibran</dc:creator>
  <cp:lastModifiedBy>Haidir jibran</cp:lastModifiedBy>
  <cp:revision>60</cp:revision>
  <dcterms:created xsi:type="dcterms:W3CDTF">2024-02-29T23:19:29Z</dcterms:created>
  <dcterms:modified xsi:type="dcterms:W3CDTF">2025-01-31T08:12:07Z</dcterms:modified>
</cp:coreProperties>
</file>